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73" r:id="rId14"/>
    <p:sldId id="268" r:id="rId15"/>
    <p:sldId id="269" r:id="rId16"/>
    <p:sldId id="270" r:id="rId17"/>
    <p:sldId id="275" r:id="rId18"/>
    <p:sldId id="276" r:id="rId19"/>
    <p:sldId id="277" r:id="rId20"/>
    <p:sldId id="274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684523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13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76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2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9847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30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40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59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61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06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DF6E2E-3502-44BE-B7E2-FD69609A2304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38B2406-CB9B-466B-9F81-4CDD08A763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4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 smtClean="0"/>
              <a:t>XT5: </a:t>
            </a:r>
            <a:br>
              <a:rPr lang="en-US" altLang="zh-CN" sz="4800" dirty="0" smtClean="0"/>
            </a:br>
            <a:r>
              <a:rPr lang="zh-CN" altLang="en-US" sz="4800" dirty="0" smtClean="0"/>
              <a:t>材料与化学信息学中的深度学习应用系统</a:t>
            </a:r>
            <a:endParaRPr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李奡程 兰方舟 高睿齐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3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</a:t>
            </a:r>
            <a:r>
              <a:rPr lang="zh-CN" altLang="en-US" sz="4800" b="1" dirty="0" smtClean="0"/>
              <a:t>设计</a:t>
            </a:r>
            <a:r>
              <a:rPr lang="en-US" altLang="zh-CN" sz="4800" b="1" dirty="0" smtClean="0"/>
              <a:t>——VAE and Latent Space</a:t>
            </a:r>
            <a:endParaRPr lang="zh-CN" altLang="en-US" sz="48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1371600" y="5930697"/>
            <a:ext cx="8911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Automatic Chemical Design Using a Data-Driven </a:t>
            </a:r>
            <a:r>
              <a:rPr lang="en-US" altLang="zh-CN" dirty="0" smtClean="0"/>
              <a:t>Continuous Representation </a:t>
            </a:r>
            <a:r>
              <a:rPr lang="en-US" altLang="zh-CN" dirty="0"/>
              <a:t>of Molecules</a:t>
            </a:r>
          </a:p>
          <a:p>
            <a:r>
              <a:rPr lang="en-US" altLang="zh-CN" dirty="0"/>
              <a:t>Rafael </a:t>
            </a:r>
            <a:r>
              <a:rPr lang="en-US" altLang="zh-CN" dirty="0" err="1" smtClean="0"/>
              <a:t>Gómez-Bombarelli</a:t>
            </a:r>
            <a:r>
              <a:rPr lang="en-US" altLang="zh-CN" dirty="0" smtClean="0"/>
              <a:t> et al.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6843932" cy="3760040"/>
          </a:xfrm>
        </p:spPr>
      </p:pic>
    </p:spTree>
    <p:extLst>
      <p:ext uri="{BB962C8B-B14F-4D97-AF65-F5344CB8AC3E}">
        <p14:creationId xmlns:p14="http://schemas.microsoft.com/office/powerpoint/2010/main" val="10783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编码规约化：</a:t>
            </a:r>
            <a:r>
              <a:rPr lang="en-US" altLang="zh-CN" sz="4800" b="1" dirty="0" smtClean="0"/>
              <a:t>VAE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10264140" cy="3947746"/>
          </a:xfrm>
        </p:spPr>
      </p:pic>
    </p:spTree>
    <p:extLst>
      <p:ext uri="{BB962C8B-B14F-4D97-AF65-F5344CB8AC3E}">
        <p14:creationId xmlns:p14="http://schemas.microsoft.com/office/powerpoint/2010/main" val="34892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训练细节</a:t>
            </a:r>
            <a:r>
              <a:rPr lang="en-US" altLang="zh-CN" sz="4800" b="1" dirty="0" smtClean="0"/>
              <a:t>——Reparametrization trick</a:t>
            </a:r>
            <a:endParaRPr lang="zh-CN" altLang="en-US" sz="4800" b="1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913077" cy="4451106"/>
          </a:xfrm>
        </p:spPr>
      </p:pic>
      <p:sp>
        <p:nvSpPr>
          <p:cNvPr id="7" name="文本框 6"/>
          <p:cNvSpPr txBox="1"/>
          <p:nvPr/>
        </p:nvSpPr>
        <p:spPr>
          <a:xfrm>
            <a:off x="9284677" y="3935588"/>
            <a:ext cx="2518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Tutorial on </a:t>
            </a:r>
            <a:r>
              <a:rPr lang="en-US" altLang="zh-CN" b="1" dirty="0" err="1"/>
              <a:t>Variational</a:t>
            </a:r>
            <a:r>
              <a:rPr lang="en-US" altLang="zh-CN" b="1" dirty="0"/>
              <a:t> </a:t>
            </a:r>
            <a:r>
              <a:rPr lang="en-US" altLang="zh-CN" b="1" dirty="0" err="1" smtClean="0"/>
              <a:t>Autoencoders</a:t>
            </a:r>
            <a:r>
              <a:rPr lang="en-US" altLang="zh-CN" b="1" dirty="0" smtClean="0"/>
              <a:t>,</a:t>
            </a:r>
          </a:p>
          <a:p>
            <a:r>
              <a:rPr lang="en-US" altLang="zh-CN" dirty="0" smtClean="0"/>
              <a:t>Carl </a:t>
            </a:r>
            <a:r>
              <a:rPr lang="en-US" altLang="zh-CN" dirty="0"/>
              <a:t>Doersch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05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训练细节</a:t>
            </a:r>
            <a:r>
              <a:rPr lang="en-US" altLang="zh-CN" sz="4800" b="1" dirty="0" smtClean="0"/>
              <a:t>——Reparametrization trick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3581400"/>
          </a:xfrm>
        </p:spPr>
        <p:txBody>
          <a:bodyPr>
            <a:normAutofit/>
          </a:bodyPr>
          <a:lstStyle/>
          <a:p>
            <a:r>
              <a:rPr lang="en-US" altLang="zh-CN" sz="2400" b="1" dirty="0" smtClean="0"/>
              <a:t>KL</a:t>
            </a:r>
            <a:r>
              <a:rPr lang="zh-CN" altLang="en-US" sz="2400" b="1" dirty="0" smtClean="0"/>
              <a:t>散度项和重建误差项</a:t>
            </a:r>
            <a:r>
              <a:rPr lang="zh-CN" altLang="en-US" sz="2400" b="1" dirty="0"/>
              <a:t>难以</a:t>
            </a:r>
            <a:r>
              <a:rPr lang="zh-CN" altLang="en-US" sz="2400" b="1" dirty="0" smtClean="0"/>
              <a:t>兼顾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KL cost annealing</a:t>
            </a:r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41" y="3080825"/>
            <a:ext cx="7680959" cy="377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6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分子</a:t>
            </a:r>
            <a:r>
              <a:rPr lang="zh-CN" altLang="en-US" sz="4800" b="1" dirty="0" smtClean="0"/>
              <a:t>设计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latin typeface="+mn-ea"/>
              </a:rPr>
              <a:t>使用</a:t>
            </a:r>
            <a:r>
              <a:rPr lang="en-US" altLang="zh-CN" sz="2400" b="1" dirty="0" smtClean="0">
                <a:latin typeface="+mn-ea"/>
              </a:rPr>
              <a:t>GRU</a:t>
            </a:r>
            <a:r>
              <a:rPr lang="zh-CN" altLang="en-US" sz="2400" b="1" dirty="0" smtClean="0">
                <a:latin typeface="+mn-ea"/>
              </a:rPr>
              <a:t>作为</a:t>
            </a:r>
            <a:r>
              <a:rPr lang="en-US" altLang="zh-CN" sz="2400" b="1" dirty="0" smtClean="0">
                <a:latin typeface="+mn-ea"/>
              </a:rPr>
              <a:t>encoder</a:t>
            </a:r>
            <a:r>
              <a:rPr lang="zh-CN" altLang="en-US" sz="2400" b="1" dirty="0" smtClean="0">
                <a:latin typeface="+mn-ea"/>
              </a:rPr>
              <a:t>和</a:t>
            </a:r>
            <a:r>
              <a:rPr lang="en-US" altLang="zh-CN" sz="2400" b="1" dirty="0" smtClean="0">
                <a:latin typeface="+mn-ea"/>
              </a:rPr>
              <a:t>decoder</a:t>
            </a:r>
            <a:r>
              <a:rPr lang="zh-CN" altLang="en-US" sz="2400" b="1" dirty="0" smtClean="0">
                <a:latin typeface="+mn-ea"/>
              </a:rPr>
              <a:t>，形成</a:t>
            </a:r>
            <a:r>
              <a:rPr lang="en-US" altLang="zh-CN" sz="2400" b="1" dirty="0" smtClean="0">
                <a:latin typeface="+mn-ea"/>
              </a:rPr>
              <a:t>VAE</a:t>
            </a:r>
            <a:r>
              <a:rPr lang="zh-CN" altLang="en-US" sz="2400" b="1" dirty="0" smtClean="0">
                <a:latin typeface="+mn-ea"/>
              </a:rPr>
              <a:t>；</a:t>
            </a:r>
            <a:r>
              <a:rPr lang="en-US" altLang="zh-CN" sz="2400" b="1" dirty="0" smtClean="0">
                <a:latin typeface="+mn-ea"/>
              </a:rPr>
              <a:t>encoder</a:t>
            </a:r>
            <a:r>
              <a:rPr lang="zh-CN" altLang="en-US" sz="2400" b="1" dirty="0" smtClean="0">
                <a:latin typeface="+mn-ea"/>
              </a:rPr>
              <a:t>输出向量上使用双层全连接层进行性质预测</a:t>
            </a:r>
            <a:endParaRPr lang="en-US" altLang="zh-CN" sz="2400" b="1" dirty="0" smtClean="0">
              <a:latin typeface="+mn-ea"/>
            </a:endParaRPr>
          </a:p>
          <a:p>
            <a:r>
              <a:rPr lang="zh-CN" altLang="en-US" sz="2400" b="1" dirty="0" smtClean="0">
                <a:latin typeface="+mn-ea"/>
              </a:rPr>
              <a:t>同时训练，</a:t>
            </a:r>
            <a:r>
              <a:rPr lang="en-US" altLang="zh-CN" sz="2400" b="1" dirty="0" smtClean="0">
                <a:latin typeface="+mn-ea"/>
              </a:rPr>
              <a:t>KL cost </a:t>
            </a:r>
            <a:r>
              <a:rPr lang="zh-CN" altLang="en-US" sz="2400" b="1" dirty="0" smtClean="0">
                <a:latin typeface="+mn-ea"/>
              </a:rPr>
              <a:t>退火调控</a:t>
            </a:r>
            <a:endParaRPr lang="en-US" altLang="zh-CN" sz="2400" b="1" dirty="0" smtClean="0">
              <a:latin typeface="+mn-ea"/>
            </a:endParaRPr>
          </a:p>
          <a:p>
            <a:r>
              <a:rPr lang="zh-CN" altLang="en-US" sz="2400" b="1" dirty="0">
                <a:latin typeface="+mn-ea"/>
              </a:rPr>
              <a:t>训练</a:t>
            </a:r>
            <a:r>
              <a:rPr lang="zh-CN" altLang="en-US" sz="2400" b="1" dirty="0" smtClean="0">
                <a:latin typeface="+mn-ea"/>
              </a:rPr>
              <a:t>时间较长</a:t>
            </a:r>
            <a:endParaRPr lang="en-US" altLang="zh-CN" sz="2400" b="1" dirty="0" smtClean="0">
              <a:latin typeface="+mn-ea"/>
            </a:endParaRPr>
          </a:p>
          <a:p>
            <a:endParaRPr lang="en-US" altLang="zh-CN" sz="2400" b="1" dirty="0">
              <a:latin typeface="+mn-ea"/>
            </a:endParaRPr>
          </a:p>
          <a:p>
            <a:r>
              <a:rPr lang="en-US" altLang="zh-CN" sz="2400" b="1" dirty="0" smtClean="0">
                <a:latin typeface="+mn-ea"/>
              </a:rPr>
              <a:t>ESOL</a:t>
            </a:r>
            <a:r>
              <a:rPr lang="zh-CN" altLang="en-US" sz="2400" b="1" dirty="0" smtClean="0">
                <a:latin typeface="+mn-ea"/>
              </a:rPr>
              <a:t>：</a:t>
            </a:r>
            <a:r>
              <a:rPr lang="en-US" altLang="zh-CN" sz="2400" b="1" dirty="0" smtClean="0">
                <a:latin typeface="+mn-ea"/>
              </a:rPr>
              <a:t>0.91</a:t>
            </a:r>
            <a:endParaRPr lang="en-US" altLang="zh-CN" sz="2400" b="1" dirty="0"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973" y="2667617"/>
            <a:ext cx="6171028" cy="419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46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</a:t>
            </a:r>
            <a:r>
              <a:rPr lang="zh-CN" altLang="en-US" b="1" dirty="0"/>
              <a:t>设计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PyQt+QThread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3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工具选择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编程语言：</a:t>
            </a:r>
            <a:r>
              <a:rPr lang="en-US" altLang="zh-CN" sz="2400" b="1" dirty="0" smtClean="0"/>
              <a:t>python</a:t>
            </a:r>
          </a:p>
          <a:p>
            <a:r>
              <a:rPr lang="zh-CN" altLang="en-US" sz="2400" b="1" dirty="0"/>
              <a:t>深度</a:t>
            </a:r>
            <a:r>
              <a:rPr lang="zh-CN" altLang="en-US" sz="2400" b="1" dirty="0" smtClean="0"/>
              <a:t>学习模型：</a:t>
            </a:r>
            <a:r>
              <a:rPr lang="en-US" altLang="zh-CN" sz="2400" b="1" dirty="0" err="1" smtClean="0"/>
              <a:t>pytorch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界面：</a:t>
            </a:r>
            <a:r>
              <a:rPr lang="en-US" altLang="zh-CN" sz="2400" b="1" dirty="0" smtClean="0"/>
              <a:t>PyQt5</a:t>
            </a:r>
          </a:p>
        </p:txBody>
      </p:sp>
    </p:spTree>
    <p:extLst>
      <p:ext uri="{BB962C8B-B14F-4D97-AF65-F5344CB8AC3E}">
        <p14:creationId xmlns:p14="http://schemas.microsoft.com/office/powerpoint/2010/main" val="212334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设计思路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拟包含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建模和分子设计等多方面功能：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数据分析</a:t>
            </a:r>
            <a:r>
              <a:rPr lang="en-US" altLang="zh-CN" sz="2400" b="1" dirty="0" smtClean="0"/>
              <a:t>&amp;</a:t>
            </a:r>
            <a:r>
              <a:rPr lang="zh-CN" altLang="en-US" sz="2400" b="1" dirty="0" smtClean="0"/>
              <a:t>处理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模型训练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结果分析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模型预测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友好界面，容许错误（</a:t>
            </a:r>
            <a:r>
              <a:rPr lang="en-US" altLang="zh-CN" sz="2400" b="1" dirty="0" smtClean="0"/>
              <a:t>fault tolerance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204696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界面设计</a:t>
            </a:r>
            <a:endParaRPr lang="zh-CN" altLang="en-US" sz="4800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7125286" cy="4546738"/>
          </a:xfrm>
        </p:spPr>
      </p:pic>
    </p:spTree>
    <p:extLst>
      <p:ext uri="{BB962C8B-B14F-4D97-AF65-F5344CB8AC3E}">
        <p14:creationId xmlns:p14="http://schemas.microsoft.com/office/powerpoint/2010/main" val="232225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前后端交互思路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拟包含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建模和分子设计等多方面功能：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数据分析</a:t>
            </a:r>
            <a:r>
              <a:rPr lang="en-US" altLang="zh-CN" sz="2400" b="1" dirty="0" smtClean="0"/>
              <a:t>&amp;</a:t>
            </a:r>
            <a:r>
              <a:rPr lang="zh-CN" altLang="en-US" sz="2400" b="1" dirty="0" smtClean="0"/>
              <a:t>处理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模型训练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结果分析</a:t>
            </a:r>
            <a:endParaRPr lang="en-US" altLang="zh-CN" sz="2400" b="1" dirty="0" smtClean="0"/>
          </a:p>
          <a:p>
            <a:pPr lvl="1"/>
            <a:r>
              <a:rPr lang="zh-CN" altLang="en-US" sz="2400" b="1" dirty="0" smtClean="0"/>
              <a:t>模型预测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友好界面，容许错误</a:t>
            </a:r>
            <a:endParaRPr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415586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>
                <a:latin typeface="+mn-lt"/>
              </a:rPr>
              <a:t>大纲</a:t>
            </a:r>
            <a:endParaRPr lang="zh-CN" altLang="en-US" sz="4800" b="1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背景</a:t>
            </a:r>
            <a:r>
              <a:rPr lang="zh-CN" altLang="en-US" sz="2400" b="1" dirty="0" smtClean="0"/>
              <a:t>简介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算法</a:t>
            </a:r>
            <a:r>
              <a:rPr lang="zh-CN" altLang="en-US" sz="2400" b="1" dirty="0" smtClean="0"/>
              <a:t>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系统设计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系统展示</a:t>
            </a:r>
            <a:endParaRPr lang="en-US" altLang="zh-CN" sz="2400" b="1" dirty="0" smtClean="0"/>
          </a:p>
          <a:p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5410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/>
              <a:t>系统展示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04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系统展示</a:t>
            </a:r>
            <a:endParaRPr lang="zh-CN" altLang="en-US" sz="4800" b="1" dirty="0"/>
          </a:p>
        </p:txBody>
      </p:sp>
      <p:pic>
        <p:nvPicPr>
          <p:cNvPr id="4" name="20191224_04021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2880" cy="6485206"/>
          </a:xfrm>
        </p:spPr>
      </p:pic>
    </p:spTree>
    <p:extLst>
      <p:ext uri="{BB962C8B-B14F-4D97-AF65-F5344CB8AC3E}">
        <p14:creationId xmlns:p14="http://schemas.microsoft.com/office/powerpoint/2010/main" val="297788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79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背景</a:t>
            </a:r>
            <a:r>
              <a:rPr lang="zh-CN" altLang="en-US" b="1" dirty="0" smtClean="0"/>
              <a:t>简介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 smtClean="0"/>
              <a:t>计算化学</a:t>
            </a:r>
            <a:r>
              <a:rPr lang="en-US" altLang="zh-CN" b="1" dirty="0" smtClean="0"/>
              <a:t>&amp;</a:t>
            </a:r>
            <a:r>
              <a:rPr lang="zh-CN" altLang="en-US" b="1" dirty="0" smtClean="0"/>
              <a:t>深度学习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4304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计算化学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理论</a:t>
            </a:r>
            <a:r>
              <a:rPr lang="zh-CN" altLang="en-US" sz="2400" b="1" dirty="0">
                <a:solidFill>
                  <a:schemeClr val="tx1"/>
                </a:solidFill>
              </a:rPr>
              <a:t>化学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的分支，利用</a:t>
            </a:r>
            <a:r>
              <a:rPr lang="zh-CN" altLang="en-US" sz="2400" b="1" dirty="0">
                <a:solidFill>
                  <a:schemeClr val="tx1"/>
                </a:solidFill>
              </a:rPr>
              <a:t>有效的数学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近似或经验模型，计算</a:t>
            </a:r>
            <a:r>
              <a:rPr lang="zh-CN" altLang="en-US" sz="2400" b="1" dirty="0">
                <a:solidFill>
                  <a:schemeClr val="tx1"/>
                </a:solidFill>
              </a:rPr>
              <a:t>分子的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性质</a:t>
            </a:r>
            <a:r>
              <a:rPr lang="zh-CN" altLang="en-US" sz="2400" b="1" dirty="0">
                <a:solidFill>
                  <a:schemeClr val="tx1"/>
                </a:solidFill>
              </a:rPr>
              <a:t>（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总能</a:t>
            </a:r>
            <a:r>
              <a:rPr lang="zh-CN" altLang="en-US" sz="2400" b="1" dirty="0">
                <a:solidFill>
                  <a:schemeClr val="tx1"/>
                </a:solidFill>
              </a:rPr>
              <a:t>量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、振动频率</a:t>
            </a:r>
            <a:r>
              <a:rPr lang="zh-CN" altLang="en-US" sz="2400" b="1" dirty="0">
                <a:solidFill>
                  <a:schemeClr val="tx1"/>
                </a:solidFill>
              </a:rPr>
              <a:t>、反应活性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等），</a:t>
            </a:r>
            <a:r>
              <a:rPr lang="zh-CN" altLang="en-US" sz="2400" b="1" dirty="0">
                <a:solidFill>
                  <a:schemeClr val="tx1"/>
                </a:solidFill>
              </a:rPr>
              <a:t>并用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以解决实际问题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r>
              <a:rPr lang="zh-CN" altLang="en-US" sz="2400" b="1" dirty="0" smtClean="0">
                <a:solidFill>
                  <a:schemeClr val="tx1"/>
                </a:solidFill>
              </a:rPr>
              <a:t>分子描述符（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Molecular Descriptor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 smtClean="0">
              <a:solidFill>
                <a:schemeClr val="tx1"/>
              </a:solidFill>
            </a:endParaRPr>
          </a:p>
          <a:p>
            <a:r>
              <a:rPr lang="zh-CN" altLang="en-US" sz="2400" b="1" dirty="0">
                <a:solidFill>
                  <a:schemeClr val="tx1"/>
                </a:solidFill>
              </a:rPr>
              <a:t>定量构效关系（</a:t>
            </a:r>
            <a:r>
              <a:rPr lang="en-US" altLang="zh-CN" sz="2400" b="1" dirty="0" smtClean="0">
                <a:solidFill>
                  <a:schemeClr val="tx1"/>
                </a:solidFill>
              </a:rPr>
              <a:t>Quantitative Structure-Activity Relationship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）</a:t>
            </a:r>
            <a:endParaRPr lang="en-US" altLang="zh-CN" sz="2400" b="1" dirty="0">
              <a:solidFill>
                <a:schemeClr val="tx1"/>
              </a:solidFill>
            </a:endParaRPr>
          </a:p>
          <a:p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457700"/>
            <a:ext cx="9601757" cy="201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结构</a:t>
            </a:r>
            <a:r>
              <a:rPr lang="zh-CN" altLang="en-US" sz="2400" b="1" dirty="0" smtClean="0"/>
              <a:t>表示</a:t>
            </a:r>
            <a:endParaRPr lang="en-US" altLang="zh-CN" sz="2400" b="1" dirty="0" smtClean="0"/>
          </a:p>
          <a:p>
            <a:pPr lvl="1"/>
            <a:r>
              <a:rPr lang="zh-CN" altLang="en-US" sz="2400" b="1" dirty="0"/>
              <a:t>分子</a:t>
            </a:r>
            <a:r>
              <a:rPr lang="zh-CN" altLang="en-US" sz="2400" b="1" dirty="0" smtClean="0"/>
              <a:t>描述符向量</a:t>
            </a:r>
            <a:endParaRPr lang="en-US" altLang="zh-CN" sz="2400" b="1" dirty="0" smtClean="0"/>
          </a:p>
          <a:p>
            <a:pPr lvl="1"/>
            <a:r>
              <a:rPr lang="en-US" altLang="zh-CN" sz="2400" b="1" dirty="0" smtClean="0"/>
              <a:t>SMILES</a:t>
            </a:r>
            <a:endParaRPr lang="en-US" altLang="zh-CN" sz="2400" b="1" dirty="0"/>
          </a:p>
          <a:p>
            <a:pPr lvl="1"/>
            <a:r>
              <a:rPr lang="zh-CN" altLang="en-US" sz="2400" b="1" dirty="0" smtClean="0"/>
              <a:t>图结构</a:t>
            </a:r>
            <a:endParaRPr lang="en-US" altLang="zh-CN" sz="2400" b="1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4968827" y="5213943"/>
            <a:ext cx="6963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OCC3OC(OCC2OC(OC(C#N)c1ccccc1)C(O)C(O)C2O)C(O)C(O)C3O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989" y="2356443"/>
            <a:ext cx="2857500" cy="28575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610622" y="5213943"/>
            <a:ext cx="970670" cy="483472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433896" y="3024554"/>
            <a:ext cx="590843" cy="668268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>
            <a:stCxn id="9" idx="2"/>
            <a:endCxn id="4" idx="0"/>
          </p:cNvCxnSpPr>
          <p:nvPr/>
        </p:nvCxnSpPr>
        <p:spPr>
          <a:xfrm>
            <a:off x="7729318" y="3692822"/>
            <a:ext cx="366639" cy="1521121"/>
          </a:xfrm>
          <a:prstGeom prst="straightConnector1">
            <a:avLst/>
          </a:prstGeom>
          <a:ln w="698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58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4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深度</a:t>
            </a:r>
            <a:r>
              <a:rPr lang="zh-CN" altLang="en-US" sz="4800" b="1" dirty="0" smtClean="0"/>
              <a:t>学习辅助下的计算化学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 smtClean="0"/>
              <a:t>基于分子描述符：</a:t>
            </a:r>
            <a:r>
              <a:rPr lang="en-US" altLang="zh-CN" sz="2400" b="1" dirty="0" smtClean="0"/>
              <a:t>QSAR</a:t>
            </a:r>
            <a:r>
              <a:rPr lang="zh-CN" altLang="en-US" sz="2400" b="1" dirty="0" smtClean="0"/>
              <a:t>建模（</a:t>
            </a:r>
            <a:r>
              <a:rPr lang="en-US" altLang="zh-CN" sz="2400" b="1" dirty="0" smtClean="0"/>
              <a:t>2012 Kaggle Merck</a:t>
            </a:r>
            <a:r>
              <a:rPr lang="zh-CN" altLang="en-US" sz="2400" b="1" dirty="0" smtClean="0"/>
              <a:t>）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</a:t>
            </a:r>
            <a:r>
              <a:rPr lang="en-US" altLang="zh-CN" sz="2400" b="1" dirty="0" smtClean="0"/>
              <a:t>SMILES</a:t>
            </a:r>
            <a:r>
              <a:rPr lang="zh-CN" altLang="en-US" sz="2400" b="1" dirty="0" smtClean="0"/>
              <a:t>：序列处理相关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基于结构：图神经网络</a:t>
            </a:r>
            <a:endParaRPr lang="zh-CN" altLang="en-US" sz="24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724" y="2729132"/>
            <a:ext cx="5438262" cy="41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33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算法设计</a:t>
            </a:r>
            <a:endParaRPr lang="zh-CN" altLang="en-US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 smtClean="0"/>
              <a:t>MLP&amp;RNN&amp;VAE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382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多层感知机（</a:t>
            </a:r>
            <a:r>
              <a:rPr lang="en-US" altLang="zh-CN" sz="4800" b="1" dirty="0" smtClean="0"/>
              <a:t>MLP</a:t>
            </a:r>
            <a:r>
              <a:rPr lang="zh-CN" altLang="en-US" sz="4800" b="1" dirty="0" smtClean="0"/>
              <a:t>）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b="1" dirty="0"/>
              <a:t>仅</a:t>
            </a:r>
            <a:r>
              <a:rPr lang="zh-CN" altLang="en-US" sz="2400" b="1" dirty="0" smtClean="0"/>
              <a:t>以分子描述符作为输入；离散属性</a:t>
            </a:r>
            <a:r>
              <a:rPr lang="en-US" altLang="zh-CN" sz="2400" b="1" dirty="0" smtClean="0"/>
              <a:t>one-hot</a:t>
            </a:r>
            <a:r>
              <a:rPr lang="zh-CN" altLang="en-US" sz="2400" b="1" dirty="0" smtClean="0"/>
              <a:t>编码</a:t>
            </a:r>
            <a:endParaRPr lang="en-US" altLang="zh-CN" sz="2400" b="1" dirty="0" smtClean="0"/>
          </a:p>
          <a:p>
            <a:r>
              <a:rPr lang="zh-CN" altLang="en-US" sz="2400" b="1" dirty="0" smtClean="0"/>
              <a:t>层与层间加以</a:t>
            </a:r>
            <a:r>
              <a:rPr lang="en-US" altLang="zh-CN" sz="2400" b="1" dirty="0" smtClean="0"/>
              <a:t>batch norm</a:t>
            </a:r>
          </a:p>
          <a:p>
            <a:r>
              <a:rPr lang="zh-CN" altLang="en-US" sz="2400" b="1" dirty="0" smtClean="0"/>
              <a:t>激活函数采用</a:t>
            </a:r>
            <a:r>
              <a:rPr lang="en-US" altLang="zh-CN" sz="2400" b="1" dirty="0" err="1" smtClean="0"/>
              <a:t>ReLu</a:t>
            </a:r>
            <a:endParaRPr lang="en-US" altLang="zh-CN" sz="2400" b="1" dirty="0" smtClean="0"/>
          </a:p>
          <a:p>
            <a:endParaRPr lang="en-US" altLang="zh-CN" sz="2400" b="1" dirty="0"/>
          </a:p>
          <a:p>
            <a:r>
              <a:rPr lang="en-US" altLang="zh-CN" sz="2400" b="1" dirty="0" smtClean="0"/>
              <a:t>ESOL</a:t>
            </a:r>
            <a:r>
              <a:rPr lang="zh-CN" altLang="en-US" sz="2400" b="1" dirty="0" smtClean="0"/>
              <a:t>数据集：（</a:t>
            </a:r>
            <a:r>
              <a:rPr lang="en-US" altLang="zh-CN" sz="2400" b="1" dirty="0" smtClean="0"/>
              <a:t>r2</a:t>
            </a:r>
            <a:r>
              <a:rPr lang="zh-CN" altLang="en-US" sz="2400" b="1" dirty="0" smtClean="0"/>
              <a:t>系数）</a:t>
            </a:r>
            <a:r>
              <a:rPr lang="en-US" altLang="zh-CN" sz="2400" b="1" dirty="0" smtClean="0"/>
              <a:t>0.80</a:t>
            </a:r>
            <a:endParaRPr lang="en-US" altLang="zh-CN" sz="2400" b="1" dirty="0" smtClean="0"/>
          </a:p>
          <a:p>
            <a:endParaRPr lang="zh-CN" altLang="en-US" sz="2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174" y="3341038"/>
            <a:ext cx="6128825" cy="35169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833" y="0"/>
            <a:ext cx="3498165" cy="237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4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循环神经网络（</a:t>
            </a:r>
            <a:r>
              <a:rPr lang="en-US" altLang="zh-CN" sz="4800" b="1" dirty="0" smtClean="0"/>
              <a:t>RNN</a:t>
            </a:r>
            <a:r>
              <a:rPr lang="zh-CN" altLang="en-US" sz="4800" b="1" dirty="0" smtClean="0"/>
              <a:t>）</a:t>
            </a:r>
            <a:endParaRPr lang="zh-CN" altLang="en-US" sz="4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仅</a:t>
            </a:r>
            <a:r>
              <a:rPr lang="zh-CN" altLang="en-US" sz="2400" dirty="0" smtClean="0"/>
              <a:t>以</a:t>
            </a:r>
            <a:r>
              <a:rPr lang="zh-CN" altLang="en-US" sz="2400" dirty="0"/>
              <a:t>编码后</a:t>
            </a:r>
            <a:r>
              <a:rPr lang="en-US" altLang="zh-CN" sz="2400" dirty="0" smtClean="0"/>
              <a:t>SMILES</a:t>
            </a:r>
            <a:r>
              <a:rPr lang="zh-CN" altLang="en-US" sz="2400" dirty="0" smtClean="0"/>
              <a:t>串</a:t>
            </a:r>
            <a:r>
              <a:rPr lang="zh-CN" altLang="en-US" sz="2400" dirty="0" smtClean="0"/>
              <a:t>作为输入</a:t>
            </a:r>
            <a:endParaRPr lang="en-US" altLang="zh-CN" sz="2400" dirty="0" smtClean="0"/>
          </a:p>
          <a:p>
            <a:r>
              <a:rPr lang="en-US" altLang="zh-CN" sz="2400" dirty="0" smtClean="0"/>
              <a:t>RNN</a:t>
            </a:r>
            <a:r>
              <a:rPr lang="zh-CN" altLang="en-US" sz="2400" dirty="0" smtClean="0"/>
              <a:t>采用单隐层</a:t>
            </a:r>
            <a:r>
              <a:rPr lang="en-US" altLang="zh-CN" sz="2400" dirty="0" smtClean="0"/>
              <a:t>Gated Recurrent Unit</a:t>
            </a:r>
          </a:p>
          <a:p>
            <a:r>
              <a:rPr lang="zh-CN" altLang="en-US" sz="2400" dirty="0" smtClean="0"/>
              <a:t>最后的</a:t>
            </a:r>
            <a:r>
              <a:rPr lang="en-US" altLang="zh-CN" sz="2400" dirty="0" smtClean="0"/>
              <a:t>hidden state</a:t>
            </a:r>
            <a:r>
              <a:rPr lang="zh-CN" altLang="en-US" sz="2400" dirty="0" smtClean="0"/>
              <a:t>为特征向量，其经过双层全连接层（</a:t>
            </a:r>
            <a:r>
              <a:rPr lang="en-US" altLang="zh-CN" sz="2400" dirty="0" err="1" smtClean="0"/>
              <a:t>ReLU</a:t>
            </a:r>
            <a:r>
              <a:rPr lang="zh-CN" altLang="en-US" sz="2400" dirty="0" smtClean="0"/>
              <a:t>）输出预测结果</a:t>
            </a:r>
            <a:endParaRPr lang="en-US" altLang="zh-CN" sz="2400" dirty="0"/>
          </a:p>
          <a:p>
            <a:r>
              <a:rPr lang="en-US" altLang="zh-CN" sz="2400" dirty="0" smtClean="0"/>
              <a:t>ESOL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0.89</a:t>
            </a:r>
            <a:endParaRPr lang="en-US" altLang="zh-CN" sz="2400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292" y="4044115"/>
            <a:ext cx="8182708" cy="281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9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155</TotalTime>
  <Words>378</Words>
  <Application>Microsoft Office PowerPoint</Application>
  <PresentationFormat>宽屏</PresentationFormat>
  <Paragraphs>78</Paragraphs>
  <Slides>22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华文楷体</vt:lpstr>
      <vt:lpstr>Franklin Gothic Book</vt:lpstr>
      <vt:lpstr>Crop</vt:lpstr>
      <vt:lpstr>XT5:  材料与化学信息学中的深度学习应用系统</vt:lpstr>
      <vt:lpstr>大纲</vt:lpstr>
      <vt:lpstr>背景简介</vt:lpstr>
      <vt:lpstr>计算化学</vt:lpstr>
      <vt:lpstr>深度学习辅助下的计算化学</vt:lpstr>
      <vt:lpstr>深度学习辅助下的计算化学</vt:lpstr>
      <vt:lpstr>算法设计</vt:lpstr>
      <vt:lpstr>多层感知机（MLP）</vt:lpstr>
      <vt:lpstr>循环神经网络（RNN）</vt:lpstr>
      <vt:lpstr>分子设计——VAE and Latent Space</vt:lpstr>
      <vt:lpstr>编码规约化：VAE</vt:lpstr>
      <vt:lpstr>训练细节——Reparametrization trick</vt:lpstr>
      <vt:lpstr>训练细节——Reparametrization trick</vt:lpstr>
      <vt:lpstr>分子设计</vt:lpstr>
      <vt:lpstr>系统设计</vt:lpstr>
      <vt:lpstr>工具选择</vt:lpstr>
      <vt:lpstr>设计思路</vt:lpstr>
      <vt:lpstr>界面设计</vt:lpstr>
      <vt:lpstr>前后端交互思路</vt:lpstr>
      <vt:lpstr>系统展示</vt:lpstr>
      <vt:lpstr>系统展示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奡程</dc:creator>
  <cp:lastModifiedBy>李 奡程</cp:lastModifiedBy>
  <cp:revision>57</cp:revision>
  <dcterms:created xsi:type="dcterms:W3CDTF">2019-12-23T18:26:27Z</dcterms:created>
  <dcterms:modified xsi:type="dcterms:W3CDTF">2020-01-11T11:10:33Z</dcterms:modified>
</cp:coreProperties>
</file>

<file path=docProps/thumbnail.jpeg>
</file>